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0156-7D84-426A-B5C4-445FB4F481C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7946-6C67-466E-96B6-F1925E76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95F2-FEFF-40EC-BDDE-EF34C92AF18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26A-25BB-4F6D-A270-329DDB26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1BF2-438B-4CEA-A68D-B99AD7E743C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DB1-E72A-4908-A9EE-EF7CBE8E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4FA0-0524-4209-B553-19C307766FC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70D4-0334-4911-BF04-1ABC16557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B386-715E-4C9C-933D-C0DA68FD9586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2DF3-035F-43E4-B7C7-FD646A59D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79BF-9DA9-4B5B-B8A9-4C524947690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7532-3B80-402B-A6E3-FA6D7A5C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B070-51FB-4F97-98E4-BE6E3CC7A7D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0B9B-0976-49D6-97C4-0BE57500A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31E1-E2F7-4735-8867-216748F01B6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86CF-F83B-403F-AFAA-4DF1DC4DE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856F-E4C0-4B22-89A0-C577922E1AE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141C-5045-4E64-809A-7AF6B76A9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8B76-43E4-4576-AE84-D7692FC67AAB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E00A-059E-4D2A-B134-59EEE6315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2805-A672-428C-9E05-5F57247B8FE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6003-AA09-4295-AFA9-5193CDC4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33ACB-824A-41EA-AD5B-A71C98D1C77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AF173-8842-4F3F-8F3D-116B72A3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643173" y="476672"/>
            <a:ext cx="62134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</a:rPr>
              <a:t>Взаимодействие </a:t>
            </a:r>
            <a:r>
              <a:rPr lang="ru-RU" sz="5400" b="1" dirty="0">
                <a:solidFill>
                  <a:srgbClr val="0070C0"/>
                </a:solidFill>
                <a:latin typeface="Calibri" pitchFamily="34" charset="0"/>
              </a:rPr>
              <a:t>с </a:t>
            </a:r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</a:rPr>
              <a:t>родителями.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</a:rPr>
              <a:t>Вторая группа раннего возраста.</a:t>
            </a:r>
            <a:endParaRPr lang="ru-RU" sz="5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662" y="5949950"/>
            <a:ext cx="475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Маслова Н. Н.  Пряхина Е. А.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054" name="Picture 2" descr="\\172.16.83.19\f\Мои документы\Мои рисунки\132375a0b9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24765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C:\Documents and Settings\1\Мои документы\Мои рисунки\5da9319d0e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076700"/>
            <a:ext cx="22320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172.16.83.19\f\Мои документы\Мои рисунки\1193854118_dr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46449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0"/>
            <a:ext cx="2476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агетная рамка 9"/>
          <p:cNvSpPr/>
          <p:nvPr/>
        </p:nvSpPr>
        <p:spPr>
          <a:xfrm>
            <a:off x="2643174" y="6500834"/>
            <a:ext cx="1928826" cy="3571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252" y="1803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" descr="C:\Users\Песня\Desktop\анимашки\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038" y="4292600"/>
            <a:ext cx="24939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2565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576"/>
            <a:ext cx="3101651" cy="2456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37" y="233576"/>
            <a:ext cx="3270041" cy="2456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9479"/>
            <a:ext cx="3240360" cy="2578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2690336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Нам праздник весёлый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Зима принесла,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Зелёная ёлка к нам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В гости пришла.</a:t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55650" y="1889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95288" y="3215759"/>
            <a:ext cx="8027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</p:txBody>
      </p:sp>
      <p:pic>
        <p:nvPicPr>
          <p:cNvPr id="13317" name="Picture 3" descr="C:\Users\Песня\Desktop\анимашки\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025" y="3429000"/>
            <a:ext cx="4051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425" y="17732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" y="96626"/>
            <a:ext cx="2582255" cy="2540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83107"/>
            <a:ext cx="3127118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73" y="156221"/>
            <a:ext cx="2757103" cy="2596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Восьмое марта – светлый праздник,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День наших милых матерей!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Пусть их глаза сияют счастьем,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Пусть будет много добрых дней!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3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827088" y="65435"/>
            <a:ext cx="7705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a typeface="Times New Roman" pitchFamily="18" charset="0"/>
              </a:rPr>
              <a:t>СОВМЕСТНЫЕ ТВОРЧЕСКИЕ РАБОТЫ</a:t>
            </a:r>
            <a:endParaRPr lang="ru-RU" sz="3200" b="1" dirty="0">
              <a:solidFill>
                <a:srgbClr val="0070C0"/>
              </a:solidFill>
              <a:ea typeface="Times New Roman" pitchFamily="18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2821902"/>
            <a:ext cx="8353425" cy="63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5220" anchor="ctr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250825" y="3716279"/>
            <a:ext cx="8353425" cy="5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5220" anchor="ctr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" y="1168493"/>
            <a:ext cx="3131272" cy="2348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56" y="1556792"/>
            <a:ext cx="2309204" cy="158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3" y="4077073"/>
            <a:ext cx="2568195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002881"/>
            <a:ext cx="50196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2442">
            <a:off x="329039" y="187137"/>
            <a:ext cx="3667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63026" flipH="1">
            <a:off x="5272087" y="684213"/>
            <a:ext cx="3730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17558">
            <a:off x="481439" y="339537"/>
            <a:ext cx="3667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63026" flipH="1">
            <a:off x="5601324" y="652423"/>
            <a:ext cx="304195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9" y="3230822"/>
            <a:ext cx="3565174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00" y="3496514"/>
            <a:ext cx="4133788" cy="31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Маленькие советы, которые помогут активизировать участие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39552" y="1200329"/>
            <a:ext cx="8317111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•Проявляйте </a:t>
            </a:r>
            <a:r>
              <a:rPr lang="ru-RU" sz="2000" b="1" dirty="0">
                <a:solidFill>
                  <a:srgbClr val="7030A0"/>
                </a:solidFill>
              </a:rPr>
              <a:t>взаимное уважение друг к другу.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•Поощряйте </a:t>
            </a:r>
            <a:r>
              <a:rPr lang="ru-RU" sz="2000" b="1" dirty="0">
                <a:solidFill>
                  <a:srgbClr val="7030A0"/>
                </a:solidFill>
              </a:rPr>
              <a:t>инициативу, творчество и фантазию родителей.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•Привлекайте </a:t>
            </a:r>
            <a:r>
              <a:rPr lang="ru-RU" sz="2000" b="1" dirty="0">
                <a:solidFill>
                  <a:srgbClr val="7030A0"/>
                </a:solidFill>
              </a:rPr>
              <a:t>родителей к «жизни» </a:t>
            </a:r>
            <a:r>
              <a:rPr lang="ru-RU" sz="2000" b="1" dirty="0" smtClean="0">
                <a:solidFill>
                  <a:srgbClr val="7030A0"/>
                </a:solidFill>
              </a:rPr>
              <a:t>ДОО.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•Позволяйте </a:t>
            </a:r>
            <a:r>
              <a:rPr lang="ru-RU" sz="2000" b="1" dirty="0">
                <a:solidFill>
                  <a:srgbClr val="7030A0"/>
                </a:solidFill>
              </a:rPr>
              <a:t>родителям самим выбирать, какую помощь они могут оказать саду.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•</a:t>
            </a:r>
            <a:r>
              <a:rPr lang="ru-RU" sz="2000" b="1" dirty="0" smtClean="0">
                <a:solidFill>
                  <a:srgbClr val="7030A0"/>
                </a:solidFill>
              </a:rPr>
              <a:t>Говорите </a:t>
            </a:r>
            <a:r>
              <a:rPr lang="ru-RU" sz="2000" b="1" dirty="0">
                <a:solidFill>
                  <a:srgbClr val="7030A0"/>
                </a:solidFill>
              </a:rPr>
              <a:t>семьям о надеждах, возлагаемых воспитателями на родителей.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•Делайте </a:t>
            </a:r>
            <a:r>
              <a:rPr lang="ru-RU" sz="2000" b="1" dirty="0">
                <a:solidFill>
                  <a:srgbClr val="7030A0"/>
                </a:solidFill>
              </a:rPr>
              <a:t>ударения на сильные стороны семьи и давайте положительные оценки.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•Поддерживайте </a:t>
            </a:r>
            <a:r>
              <a:rPr lang="ru-RU" sz="2000" b="1" dirty="0">
                <a:solidFill>
                  <a:srgbClr val="7030A0"/>
                </a:solidFill>
              </a:rPr>
              <a:t>тесные контакты.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•Высказывайте </a:t>
            </a:r>
            <a:r>
              <a:rPr lang="ru-RU" sz="2000" b="1" dirty="0">
                <a:solidFill>
                  <a:srgbClr val="7030A0"/>
                </a:solidFill>
              </a:rPr>
              <a:t>свою признательность  им.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•Сохраняйте </a:t>
            </a:r>
            <a:r>
              <a:rPr lang="ru-RU" sz="2000" b="1" dirty="0">
                <a:solidFill>
                  <a:srgbClr val="7030A0"/>
                </a:solidFill>
              </a:rPr>
              <a:t>конфиденциальность любой информации.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•Обучайте </a:t>
            </a:r>
            <a:r>
              <a:rPr lang="ru-RU" sz="2000" b="1" dirty="0">
                <a:solidFill>
                  <a:srgbClr val="7030A0"/>
                </a:solidFill>
              </a:rPr>
              <a:t>навыкам сотрудничества.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•Поощряйте </a:t>
            </a:r>
            <a:r>
              <a:rPr lang="ru-RU" sz="2000" b="1" dirty="0">
                <a:solidFill>
                  <a:srgbClr val="7030A0"/>
                </a:solidFill>
              </a:rPr>
              <a:t>посещаемость родительских </a:t>
            </a:r>
            <a:r>
              <a:rPr lang="ru-RU" sz="2000" b="1" dirty="0" smtClean="0">
                <a:solidFill>
                  <a:srgbClr val="7030A0"/>
                </a:solidFill>
              </a:rPr>
              <a:t>собраний</a:t>
            </a:r>
            <a:endParaRPr lang="ru-RU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5365" name="Picture 3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9241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9810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157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Песня\Desktop\анимашки\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92150"/>
            <a:ext cx="7991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996952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47664" y="260351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+mn-lt"/>
                <a:cs typeface="+mn-cs"/>
              </a:rPr>
              <a:t>Актуальность</a:t>
            </a:r>
          </a:p>
        </p:txBody>
      </p:sp>
      <p:pic>
        <p:nvPicPr>
          <p:cNvPr id="3078" name="Picture 3" descr="C:\Users\Песня\Desktop\анимашки\1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51350"/>
            <a:ext cx="4284662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Семья и детский сад - два общественных института, которые стоят у истоков нашего будущего. Но всегда ли детскому саду и семье хватает взаимопонимания, такта, терпения, чтобы услышать и понять друг друга.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А некоторые просто самоустраняются от воспитания детей. Как изменить такое положение? Как заинтересовать родителей в работе детского сада, помочь осознать важность единых требований семьи и детского сада?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Не секрет, что многие родители интересуются только питанием ребенка, как одели ребенка. Считают, что детский сад - место, где присматривают за детьми, пока родители на работе.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Поэтому важно  быстрее сблизиться с родителями, добиться взаимопонимания. Познакомить родителей не только с организацией педагогической работы с детьми, но, главное, показать воспитательные цели, традиции группы и детского сада.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В работе с родителями необходимо  использовать  много разных форм, которые сближают педагога и родителей, приближают семью к саду, помогают определить оптимальные пути воздействия в воспитательном влиянии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-242888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создать </a:t>
            </a:r>
            <a:r>
              <a:rPr lang="ru-RU" sz="3200" dirty="0" smtClean="0"/>
              <a:t>необходимые </a:t>
            </a:r>
            <a:r>
              <a:rPr lang="ru-RU" sz="3200" dirty="0"/>
              <a:t>условия для развития ответственных  взаимоотношений с семьями воспитанников, обеспечивающих целостное развитие личности дошкольника, повысить компетентность родителей в области воспитания.</a:t>
            </a:r>
          </a:p>
        </p:txBody>
      </p:sp>
      <p:pic>
        <p:nvPicPr>
          <p:cNvPr id="4102" name="Picture 3" descr="C:\Users\Песня\Desktop\анимашки\medvedi-na-poez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5" y="5013325"/>
            <a:ext cx="4422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Задачи:</a:t>
            </a:r>
          </a:p>
        </p:txBody>
      </p:sp>
      <p:pic>
        <p:nvPicPr>
          <p:cNvPr id="5125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14843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dividers_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ividers_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44787">
            <a:off x="6604000" y="446563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dividers_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dividers_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905000" y="190500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6251" y="1340769"/>
            <a:ext cx="78914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rgbClr val="0070C0"/>
                </a:solidFill>
              </a:rPr>
              <a:t>•Распространять </a:t>
            </a:r>
            <a:r>
              <a:rPr lang="ru-RU" sz="2400" dirty="0">
                <a:solidFill>
                  <a:srgbClr val="0070C0"/>
                </a:solidFill>
              </a:rPr>
              <a:t>педагогические знания среди </a:t>
            </a:r>
            <a:r>
              <a:rPr lang="ru-RU" sz="2400" dirty="0" smtClean="0">
                <a:solidFill>
                  <a:srgbClr val="0070C0"/>
                </a:solidFill>
              </a:rPr>
              <a:t>   родителей</a:t>
            </a:r>
            <a:r>
              <a:rPr lang="ru-RU" sz="2400" dirty="0">
                <a:solidFill>
                  <a:srgbClr val="0070C0"/>
                </a:solidFill>
              </a:rPr>
              <a:t>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•Оказать </a:t>
            </a:r>
            <a:r>
              <a:rPr lang="ru-RU" sz="2400" dirty="0">
                <a:solidFill>
                  <a:srgbClr val="0070C0"/>
                </a:solidFill>
              </a:rPr>
              <a:t>практическую помощь в воспитании детей;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•Способствовать </a:t>
            </a:r>
            <a:r>
              <a:rPr lang="ru-RU" sz="2400" dirty="0">
                <a:solidFill>
                  <a:srgbClr val="0070C0"/>
                </a:solidFill>
              </a:rPr>
              <a:t>формированию доверительного отношения родителей к воспитателям группы: адекватно реагировать на рекомендации воспитателей группы, прилагать усилия для налаживания партнёрских отношений с воспитателями по решению задач по воспитанию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-30547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</a:rPr>
              <a:t>Т</a:t>
            </a: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</a:rPr>
              <a:t>радиционные мероприятия</a:t>
            </a:r>
            <a:endParaRPr lang="ru-RU" sz="5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23850" y="1052513"/>
            <a:ext cx="88201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Arial" charset="0"/>
              <a:buChar char="•"/>
            </a:pPr>
            <a:r>
              <a:rPr lang="ru-RU" sz="2800" dirty="0">
                <a:solidFill>
                  <a:srgbClr val="00B0F0"/>
                </a:solidFill>
              </a:rPr>
              <a:t>Коллективные</a:t>
            </a:r>
            <a:r>
              <a:rPr lang="ru-RU" sz="2800" dirty="0">
                <a:solidFill>
                  <a:srgbClr val="7030A0"/>
                </a:solidFill>
              </a:rPr>
              <a:t>-общие и групповые родительские собрания , консультации,  </a:t>
            </a:r>
            <a:r>
              <a:rPr lang="ru-RU" sz="2800" dirty="0" smtClean="0">
                <a:solidFill>
                  <a:srgbClr val="7030A0"/>
                </a:solidFill>
              </a:rPr>
              <a:t>лекции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ru-RU" sz="2800" dirty="0">
                <a:solidFill>
                  <a:srgbClr val="00B0F0"/>
                </a:solidFill>
              </a:rPr>
              <a:t>Индивидуальные</a:t>
            </a:r>
            <a:r>
              <a:rPr lang="ru-RU" sz="2800" dirty="0">
                <a:solidFill>
                  <a:srgbClr val="7030A0"/>
                </a:solidFill>
              </a:rPr>
              <a:t>-консультации эпизодические и систематические, по запросам  родителей, индивидуальные беседы.</a:t>
            </a:r>
          </a:p>
          <a:p>
            <a:pPr lvl="0">
              <a:buFont typeface="Arial" charset="0"/>
              <a:buChar char="•"/>
            </a:pPr>
            <a:r>
              <a:rPr lang="ru-RU" sz="2800" dirty="0">
                <a:solidFill>
                  <a:srgbClr val="00B0F0"/>
                </a:solidFill>
              </a:rPr>
              <a:t>Наглядные</a:t>
            </a:r>
            <a:r>
              <a:rPr lang="ru-RU" sz="2800" dirty="0">
                <a:solidFill>
                  <a:srgbClr val="7030A0"/>
                </a:solidFill>
              </a:rPr>
              <a:t>-памятки, тематические выставки, папки-передвижки, информационные стенды.</a:t>
            </a:r>
          </a:p>
          <a:p>
            <a:endParaRPr lang="ru-RU" sz="2800" b="1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6149" name="Picture 3" descr="C:\Users\Песня\Desktop\анимашки\animacija-ulit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437063"/>
            <a:ext cx="3228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4"/>
            <a:ext cx="9161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149725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26064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alibri" pitchFamily="34" charset="0"/>
              </a:rPr>
              <a:t>Направления по вовлечению родителей в совместную деятельность</a:t>
            </a:r>
            <a:endParaRPr lang="ru-RU" sz="4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35496" y="1628798"/>
            <a:ext cx="91085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Познавательное</a:t>
            </a:r>
            <a:r>
              <a:rPr lang="ru-RU" sz="2800" b="1" dirty="0">
                <a:solidFill>
                  <a:srgbClr val="7030A0"/>
                </a:solidFill>
              </a:rPr>
              <a:t>- (родительские собрания, нетрадиционные собрания, экскурсии)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Наглядно-информационное</a:t>
            </a:r>
            <a:r>
              <a:rPr lang="ru-RU" sz="2800" b="1" dirty="0">
                <a:solidFill>
                  <a:srgbClr val="7030A0"/>
                </a:solidFill>
              </a:rPr>
              <a:t>-(через родительские уголки, папки-передвижки, мини-библиотека,  сайты воспитателей и сада)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Информационно-аналитическое</a:t>
            </a:r>
            <a:r>
              <a:rPr lang="ru-RU" sz="2800" b="1" dirty="0">
                <a:solidFill>
                  <a:srgbClr val="7030A0"/>
                </a:solidFill>
              </a:rPr>
              <a:t>- (анкетирование, тестирование, опрос)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Досуговое</a:t>
            </a:r>
            <a:r>
              <a:rPr lang="ru-RU" sz="2800" b="1" dirty="0">
                <a:solidFill>
                  <a:srgbClr val="7030A0"/>
                </a:solidFill>
              </a:rPr>
              <a:t>-(праздники, </a:t>
            </a:r>
            <a:r>
              <a:rPr lang="ru-RU" sz="2800" b="1" dirty="0" smtClean="0">
                <a:solidFill>
                  <a:srgbClr val="7030A0"/>
                </a:solidFill>
              </a:rPr>
              <a:t>досуг, развлечения)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0" y="196850"/>
            <a:ext cx="8675688" cy="117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взаимодействия с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родителями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Нетрадиционные </a:t>
            </a:r>
            <a:r>
              <a:rPr lang="ru-RU" sz="3200" b="1" dirty="0">
                <a:solidFill>
                  <a:srgbClr val="C00000"/>
                </a:solidFill>
              </a:rPr>
              <a:t>формы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•Информация </a:t>
            </a:r>
            <a:r>
              <a:rPr lang="ru-RU" sz="2400" b="1" dirty="0">
                <a:solidFill>
                  <a:srgbClr val="00B050"/>
                </a:solidFill>
              </a:rPr>
              <a:t>о группе, детском саде на сайте в </a:t>
            </a:r>
            <a:r>
              <a:rPr lang="ru-RU" sz="2400" b="1" dirty="0" smtClean="0">
                <a:solidFill>
                  <a:srgbClr val="00B050"/>
                </a:solidFill>
              </a:rPr>
              <a:t>   Интернете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•Тематические </a:t>
            </a:r>
            <a:r>
              <a:rPr lang="ru-RU" sz="2400" b="1" dirty="0">
                <a:solidFill>
                  <a:srgbClr val="00B050"/>
                </a:solidFill>
              </a:rPr>
              <a:t>досуги.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•Концерты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•Презентация </a:t>
            </a:r>
            <a:r>
              <a:rPr lang="ru-RU" sz="2400" b="1" dirty="0">
                <a:solidFill>
                  <a:srgbClr val="00B050"/>
                </a:solidFill>
              </a:rPr>
              <a:t>группы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•Вовлечение </a:t>
            </a:r>
            <a:r>
              <a:rPr lang="ru-RU" sz="2400" b="1" dirty="0">
                <a:solidFill>
                  <a:srgbClr val="00B050"/>
                </a:solidFill>
              </a:rPr>
              <a:t>в спортивные и творческие конкурсы.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•Оформление </a:t>
            </a:r>
            <a:r>
              <a:rPr lang="ru-RU" sz="2400" b="1" dirty="0">
                <a:solidFill>
                  <a:srgbClr val="00B050"/>
                </a:solidFill>
              </a:rPr>
              <a:t>стенгазет и буклетов.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•Нетрадиционные </a:t>
            </a:r>
            <a:r>
              <a:rPr lang="ru-RU" sz="2400" b="1" dirty="0">
                <a:solidFill>
                  <a:srgbClr val="00B050"/>
                </a:solidFill>
              </a:rPr>
              <a:t>собрания.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•Групповые </a:t>
            </a:r>
            <a:r>
              <a:rPr lang="ru-RU" sz="2400" b="1" dirty="0">
                <a:solidFill>
                  <a:srgbClr val="00B050"/>
                </a:solidFill>
              </a:rPr>
              <a:t>встречи-практикумы, мастер-классы </a:t>
            </a:r>
            <a:r>
              <a:rPr lang="ru-RU" sz="2400" b="1" dirty="0" smtClean="0">
                <a:solidFill>
                  <a:srgbClr val="00B050"/>
                </a:solidFill>
              </a:rPr>
              <a:t>круглые </a:t>
            </a:r>
            <a:r>
              <a:rPr lang="ru-RU" sz="2400" b="1" dirty="0">
                <a:solidFill>
                  <a:srgbClr val="00B050"/>
                </a:solidFill>
              </a:rPr>
              <a:t>столы, дискуссии.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r>
              <a:rPr lang="ru-RU" sz="2400" b="1" u="sng" dirty="0" smtClean="0"/>
              <a:t>Традиционные </a:t>
            </a:r>
            <a:r>
              <a:rPr lang="ru-RU" sz="2400" b="1" u="sng" dirty="0"/>
              <a:t>формы</a:t>
            </a:r>
          </a:p>
          <a:p>
            <a:r>
              <a:rPr lang="ru-RU" sz="2400" dirty="0"/>
              <a:t> Родительские собрания</a:t>
            </a:r>
          </a:p>
          <a:p>
            <a:r>
              <a:rPr lang="ru-RU" sz="2400" dirty="0"/>
              <a:t>Консультации</a:t>
            </a:r>
          </a:p>
          <a:p>
            <a:r>
              <a:rPr lang="ru-RU" sz="2400" dirty="0"/>
              <a:t>Утренники</a:t>
            </a:r>
          </a:p>
          <a:p>
            <a:r>
              <a:rPr lang="ru-RU" sz="2400" dirty="0"/>
              <a:t>Дни открытых дверей</a:t>
            </a:r>
          </a:p>
          <a:p>
            <a:r>
              <a:rPr lang="ru-RU" sz="2400" dirty="0"/>
              <a:t>Посещение семьи ребёнка</a:t>
            </a:r>
          </a:p>
          <a:p>
            <a:r>
              <a:rPr lang="ru-RU" sz="2400" dirty="0"/>
              <a:t>Оформление информационных стендов</a:t>
            </a:r>
          </a:p>
          <a:p>
            <a:r>
              <a:rPr lang="ru-RU" sz="2400" dirty="0"/>
              <a:t>Анкетирование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443706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14166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2172">
            <a:off x="3132138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7504" y="404665"/>
            <a:ext cx="874915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u="sng" dirty="0">
                <a:solidFill>
                  <a:srgbClr val="FF0000"/>
                </a:solidFill>
              </a:rPr>
              <a:t>Традиционные формы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•</a:t>
            </a:r>
            <a:r>
              <a:rPr lang="ru-RU" sz="3200" dirty="0" smtClean="0">
                <a:solidFill>
                  <a:srgbClr val="7030A0"/>
                </a:solidFill>
              </a:rPr>
              <a:t>Родительские </a:t>
            </a:r>
            <a:r>
              <a:rPr lang="ru-RU" sz="3200" dirty="0">
                <a:solidFill>
                  <a:srgbClr val="7030A0"/>
                </a:solidFill>
              </a:rPr>
              <a:t>собрания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•Консультации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•Утренники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•Дни </a:t>
            </a:r>
            <a:r>
              <a:rPr lang="ru-RU" sz="3200" dirty="0">
                <a:solidFill>
                  <a:srgbClr val="7030A0"/>
                </a:solidFill>
              </a:rPr>
              <a:t>открытых дверей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•Посещение </a:t>
            </a:r>
            <a:r>
              <a:rPr lang="ru-RU" sz="3200" dirty="0">
                <a:solidFill>
                  <a:srgbClr val="7030A0"/>
                </a:solidFill>
              </a:rPr>
              <a:t>семьи ребёнка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•Оформление </a:t>
            </a:r>
            <a:r>
              <a:rPr lang="ru-RU" sz="3200" dirty="0">
                <a:solidFill>
                  <a:srgbClr val="7030A0"/>
                </a:solidFill>
              </a:rPr>
              <a:t>информационных стендов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•Анкетирование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45" name="Picture 2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908050"/>
            <a:ext cx="2627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852738"/>
            <a:ext cx="1409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276725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11560" y="1"/>
            <a:ext cx="79768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                                                              Наши праздники</a:t>
            </a:r>
            <a:endParaRPr lang="ru-RU" sz="6000" b="1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1268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35004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368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62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80" y="2335245"/>
            <a:ext cx="2520280" cy="1963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14973"/>
            <a:ext cx="2506955" cy="2334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" y="2015702"/>
            <a:ext cx="2554820" cy="2282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2420889"/>
            <a:ext cx="298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Рыжую осень - в гости просим.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Ярко природу раскрась нам осень!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573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Песня</dc:creator>
  <cp:lastModifiedBy>Аня</cp:lastModifiedBy>
  <cp:revision>41</cp:revision>
  <dcterms:created xsi:type="dcterms:W3CDTF">2011-11-06T03:59:11Z</dcterms:created>
  <dcterms:modified xsi:type="dcterms:W3CDTF">2015-04-09T19:12:13Z</dcterms:modified>
</cp:coreProperties>
</file>